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57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ferri" initials="vf" lastIdx="3" clrIdx="0">
    <p:extLst>
      <p:ext uri="{19B8F6BF-5375-455C-9EA6-DF929625EA0E}">
        <p15:presenceInfo xmlns:p15="http://schemas.microsoft.com/office/powerpoint/2012/main" userId="dead1b2615f24b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C49"/>
    <a:srgbClr val="F7387C"/>
    <a:srgbClr val="BD1539"/>
    <a:srgbClr val="2E2E30"/>
    <a:srgbClr val="9D0729"/>
    <a:srgbClr val="CD153E"/>
    <a:srgbClr val="FF2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367C9-507A-405D-BB21-75A291F76E14}" v="1" dt="2021-05-14T21:45:10.449"/>
    <p1510:client id="{25BB9DDD-29BB-4DFF-9A1C-39E349FE279E}" v="1059" dt="2021-05-14T00:02:59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0T22:17:27.125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8T17:03:24.695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  <p:cm authorId="1" dt="2021-05-11T01:10:32.835" idx="3">
    <p:pos x="10" y="146"/>
    <p:text>concordo vadia puta</p:text>
    <p:extLst>
      <p:ext uri="{C676402C-5697-4E1C-873F-D02D1690AC5C}">
        <p15:threadingInfo xmlns:p15="http://schemas.microsoft.com/office/powerpoint/2012/main" timeZoneBias="18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01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63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26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9954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7425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173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85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80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29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17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98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59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1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29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9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93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29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995E52-60E4-4953-BD43-C8207F4DF5B5}" type="datetimeFigureOut">
              <a:rPr lang="pt-BR" smtClean="0"/>
              <a:t>14/05/2021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06422F4-BC6A-4EF4-BC1A-BD96C53726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35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6EE89D98-C14B-410A-86A8-7A13A68774EC}"/>
              </a:ext>
            </a:extLst>
          </p:cNvPr>
          <p:cNvSpPr/>
          <p:nvPr/>
        </p:nvSpPr>
        <p:spPr>
          <a:xfrm>
            <a:off x="5987143" y="-2775858"/>
            <a:ext cx="12409713" cy="12409713"/>
          </a:xfrm>
          <a:prstGeom prst="ellipse">
            <a:avLst/>
          </a:prstGeom>
          <a:gradFill>
            <a:gsLst>
              <a:gs pos="0">
                <a:srgbClr val="FF2255"/>
              </a:gs>
              <a:gs pos="35000">
                <a:srgbClr val="E61C49"/>
              </a:gs>
              <a:gs pos="65000">
                <a:srgbClr val="CD153E"/>
              </a:gs>
              <a:gs pos="100000">
                <a:srgbClr val="9D07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2C12E1-C43D-45EB-A5FF-ABBAF1A6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7" y="2404446"/>
            <a:ext cx="2049107" cy="20491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88A19F7-0378-46F4-814E-C9244E0B1CA2}"/>
              </a:ext>
            </a:extLst>
          </p:cNvPr>
          <p:cNvSpPr txBox="1"/>
          <p:nvPr/>
        </p:nvSpPr>
        <p:spPr>
          <a:xfrm>
            <a:off x="6705599" y="2630882"/>
            <a:ext cx="3204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err="1">
                <a:latin typeface="Strasua" panose="04010400000000000000" pitchFamily="82" charset="0"/>
              </a:rPr>
              <a:t>Aiconn</a:t>
            </a:r>
            <a:endParaRPr lang="pt-BR" sz="6000" dirty="0">
              <a:latin typeface="Strasua" panose="04010400000000000000" pitchFamily="8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4A5281-DCBB-4D9C-A3A4-FF1DD6154110}"/>
              </a:ext>
            </a:extLst>
          </p:cNvPr>
          <p:cNvSpPr txBox="1"/>
          <p:nvPr/>
        </p:nvSpPr>
        <p:spPr>
          <a:xfrm>
            <a:off x="6705599" y="3516938"/>
            <a:ext cx="493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 </a:t>
            </a:r>
            <a:r>
              <a:rPr lang="pt-BR" b="0" i="0" dirty="0" err="1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Aiconn</a:t>
            </a:r>
            <a:r>
              <a:rPr lang="pt-BR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é sua plataforma de comunidades no meio geek!</a:t>
            </a:r>
            <a:endParaRPr lang="pt-BR" dirty="0"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0C5C82-FB07-44CF-9DF4-B8E01F3A7803}"/>
              </a:ext>
            </a:extLst>
          </p:cNvPr>
          <p:cNvSpPr txBox="1"/>
          <p:nvPr/>
        </p:nvSpPr>
        <p:spPr>
          <a:xfrm>
            <a:off x="425861" y="6118850"/>
            <a:ext cx="57512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latin typeface="Roboto" panose="02000000000000000000" pitchFamily="2" charset="0"/>
                <a:ea typeface="Roboto" panose="02000000000000000000" pitchFamily="2" charset="0"/>
              </a:rPr>
              <a:t>Grupo: Davi Medeiros, Gabriel Pereira, Leonardo Totti, Pedro Evangelista e Victor Ferri.</a:t>
            </a:r>
          </a:p>
          <a:p>
            <a:r>
              <a:rPr lang="pt-BR" sz="1100" dirty="0">
                <a:latin typeface="Roboto" panose="02000000000000000000" pitchFamily="2" charset="0"/>
                <a:ea typeface="Roboto" panose="02000000000000000000" pitchFamily="2" charset="0"/>
              </a:rPr>
              <a:t>Professor: Anderson Macedo.</a:t>
            </a:r>
          </a:p>
          <a:p>
            <a:r>
              <a:rPr lang="pt-BR" sz="1100" dirty="0">
                <a:latin typeface="Roboto" panose="02000000000000000000" pitchFamily="2" charset="0"/>
                <a:ea typeface="Roboto" panose="02000000000000000000" pitchFamily="2" charset="0"/>
              </a:rPr>
              <a:t>Disciplina: Gerência de Requisitos.</a:t>
            </a:r>
          </a:p>
        </p:txBody>
      </p:sp>
    </p:spTree>
    <p:extLst>
      <p:ext uri="{BB962C8B-B14F-4D97-AF65-F5344CB8AC3E}">
        <p14:creationId xmlns:p14="http://schemas.microsoft.com/office/powerpoint/2010/main" val="73050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9A2E41D-132A-4016-B69D-F98949B318D5}"/>
              </a:ext>
            </a:extLst>
          </p:cNvPr>
          <p:cNvSpPr/>
          <p:nvPr/>
        </p:nvSpPr>
        <p:spPr>
          <a:xfrm>
            <a:off x="8976312" y="-1821268"/>
            <a:ext cx="3642536" cy="3642536"/>
          </a:xfrm>
          <a:prstGeom prst="ellipse">
            <a:avLst/>
          </a:prstGeom>
          <a:gradFill>
            <a:gsLst>
              <a:gs pos="0">
                <a:srgbClr val="FF2255"/>
              </a:gs>
              <a:gs pos="35000">
                <a:srgbClr val="E61C49"/>
              </a:gs>
              <a:gs pos="65000">
                <a:srgbClr val="CD153E"/>
              </a:gs>
              <a:gs pos="100000">
                <a:srgbClr val="9D07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EF862E-F400-4E30-A851-D039FEBC2451}"/>
              </a:ext>
            </a:extLst>
          </p:cNvPr>
          <p:cNvSpPr/>
          <p:nvPr/>
        </p:nvSpPr>
        <p:spPr>
          <a:xfrm>
            <a:off x="0" y="831850"/>
            <a:ext cx="12192000" cy="607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0B8AC-9133-405E-8E49-69805695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77992"/>
            <a:ext cx="10153208" cy="660400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effectLst/>
                <a:latin typeface="Montserrat ExtraBold" panose="00000900000000000000" pitchFamily="2" charset="0"/>
                <a:ea typeface="Roboto" panose="02000000000000000000" pitchFamily="2" charset="0"/>
              </a:rPr>
              <a:t>O QUE É O AICONN?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07D75C-95A5-4FCD-BB33-1D5201696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6" y="67086"/>
            <a:ext cx="682213" cy="682213"/>
          </a:xfrm>
          <a:prstGeom prst="rect">
            <a:avLst/>
          </a:prstGeom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1B5160A-6BA9-433B-A201-CE58B837BBC7}"/>
              </a:ext>
            </a:extLst>
          </p:cNvPr>
          <p:cNvSpPr/>
          <p:nvPr/>
        </p:nvSpPr>
        <p:spPr>
          <a:xfrm>
            <a:off x="9745486" y="3110425"/>
            <a:ext cx="1789649" cy="513183"/>
          </a:xfrm>
          <a:prstGeom prst="roundRect">
            <a:avLst/>
          </a:prstGeom>
          <a:solidFill>
            <a:srgbClr val="E6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</a:rPr>
              <a:t>Compartilhar</a:t>
            </a:r>
          </a:p>
        </p:txBody>
      </p:sp>
      <p:sp>
        <p:nvSpPr>
          <p:cNvPr id="19" name="Seta: Curva para Cima 18">
            <a:extLst>
              <a:ext uri="{FF2B5EF4-FFF2-40B4-BE49-F238E27FC236}">
                <a16:creationId xmlns:a16="http://schemas.microsoft.com/office/drawing/2014/main" id="{7B46A0CD-8A43-46B0-A0B6-85BA5E35B167}"/>
              </a:ext>
            </a:extLst>
          </p:cNvPr>
          <p:cNvSpPr/>
          <p:nvPr/>
        </p:nvSpPr>
        <p:spPr>
          <a:xfrm rot="20496916">
            <a:off x="6995922" y="4043017"/>
            <a:ext cx="5020229" cy="1868714"/>
          </a:xfrm>
          <a:prstGeom prst="curvedUpArrow">
            <a:avLst/>
          </a:prstGeom>
          <a:solidFill>
            <a:srgbClr val="BD1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  <p:pic>
        <p:nvPicPr>
          <p:cNvPr id="23" name="Imagem 2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761B613-D3CF-4DB9-8BFC-EC48A7DE9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1" y="3530903"/>
            <a:ext cx="5083194" cy="3454098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2F16162-F16C-4E0B-ABA9-E8309E4E690E}"/>
              </a:ext>
            </a:extLst>
          </p:cNvPr>
          <p:cNvSpPr/>
          <p:nvPr/>
        </p:nvSpPr>
        <p:spPr>
          <a:xfrm>
            <a:off x="6088053" y="4373075"/>
            <a:ext cx="1789649" cy="513183"/>
          </a:xfrm>
          <a:prstGeom prst="roundRect">
            <a:avLst/>
          </a:prstGeom>
          <a:solidFill>
            <a:srgbClr val="E6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</a:rPr>
              <a:t>Criar/Utilizar</a:t>
            </a:r>
          </a:p>
        </p:txBody>
      </p:sp>
      <p:sp>
        <p:nvSpPr>
          <p:cNvPr id="24" name="Seta: Curva para Cima 23">
            <a:extLst>
              <a:ext uri="{FF2B5EF4-FFF2-40B4-BE49-F238E27FC236}">
                <a16:creationId xmlns:a16="http://schemas.microsoft.com/office/drawing/2014/main" id="{0D006CED-E15D-47F6-B026-EEEA2ED02AA3}"/>
              </a:ext>
            </a:extLst>
          </p:cNvPr>
          <p:cNvSpPr/>
          <p:nvPr/>
        </p:nvSpPr>
        <p:spPr>
          <a:xfrm rot="1261500" flipV="1">
            <a:off x="4089264" y="2422653"/>
            <a:ext cx="3653333" cy="1621551"/>
          </a:xfrm>
          <a:prstGeom prst="curvedUpArrow">
            <a:avLst/>
          </a:prstGeom>
          <a:solidFill>
            <a:srgbClr val="BD1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837E5EC-9C66-4050-B079-C07D34CF58BF}"/>
              </a:ext>
            </a:extLst>
          </p:cNvPr>
          <p:cNvSpPr/>
          <p:nvPr/>
        </p:nvSpPr>
        <p:spPr>
          <a:xfrm>
            <a:off x="3365394" y="3236492"/>
            <a:ext cx="1530705" cy="513183"/>
          </a:xfrm>
          <a:prstGeom prst="roundRect">
            <a:avLst/>
          </a:prstGeom>
          <a:solidFill>
            <a:srgbClr val="E6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Logar</a:t>
            </a:r>
            <a:endParaRPr lang="pt-BR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DF23B43-7D74-4C4F-8463-4F8F1E2805C3}"/>
              </a:ext>
            </a:extLst>
          </p:cNvPr>
          <p:cNvSpPr txBox="1"/>
          <p:nvPr/>
        </p:nvSpPr>
        <p:spPr>
          <a:xfrm>
            <a:off x="578010" y="1186857"/>
            <a:ext cx="71334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pt-BR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Aiconn</a:t>
            </a:r>
            <a:r>
              <a:rPr lang="pt-BR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é um aplicativo que trabalha com diversas comunidades do mundo gamer e também do mundo geek, trazendo a informação do interesse do usuário, também como uma experiência inovadora.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62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9A2E41D-132A-4016-B69D-F98949B318D5}"/>
              </a:ext>
            </a:extLst>
          </p:cNvPr>
          <p:cNvSpPr/>
          <p:nvPr/>
        </p:nvSpPr>
        <p:spPr>
          <a:xfrm>
            <a:off x="8976312" y="-1821268"/>
            <a:ext cx="3642536" cy="3642536"/>
          </a:xfrm>
          <a:prstGeom prst="ellipse">
            <a:avLst/>
          </a:prstGeom>
          <a:gradFill>
            <a:gsLst>
              <a:gs pos="0">
                <a:srgbClr val="FF2255"/>
              </a:gs>
              <a:gs pos="35000">
                <a:srgbClr val="E61C49"/>
              </a:gs>
              <a:gs pos="65000">
                <a:srgbClr val="CD153E"/>
              </a:gs>
              <a:gs pos="100000">
                <a:srgbClr val="9D07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EF862E-F400-4E30-A851-D039FEBC2451}"/>
              </a:ext>
            </a:extLst>
          </p:cNvPr>
          <p:cNvSpPr/>
          <p:nvPr/>
        </p:nvSpPr>
        <p:spPr>
          <a:xfrm>
            <a:off x="0" y="831850"/>
            <a:ext cx="12192000" cy="607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0B8AC-9133-405E-8E49-69805695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77992"/>
            <a:ext cx="10153208" cy="660400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effectLst/>
                <a:latin typeface="Montserrat ExtraBold" panose="00000900000000000000" pitchFamily="2" charset="0"/>
                <a:ea typeface="Roboto" panose="02000000000000000000" pitchFamily="2" charset="0"/>
              </a:rPr>
              <a:t>CRIANDO SUA CONTA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07D75C-95A5-4FCD-BB33-1D5201696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6" y="67086"/>
            <a:ext cx="682213" cy="682213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CF283A36-3BE5-4AC7-8E4D-9A0954B97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8374" y="3047030"/>
            <a:ext cx="4358898" cy="245429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783BC1-E7F8-4F70-8C21-E046E8026AE9}"/>
              </a:ext>
            </a:extLst>
          </p:cNvPr>
          <p:cNvSpPr txBox="1"/>
          <p:nvPr/>
        </p:nvSpPr>
        <p:spPr>
          <a:xfrm>
            <a:off x="8187272" y="1051578"/>
            <a:ext cx="373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	Caso o usuário já tenha uma conta, será redirecionado para outra tela que requer e-mail/nome de usuário e senha.</a:t>
            </a:r>
            <a:endParaRPr lang="pt-BR" dirty="0"/>
          </a:p>
        </p:txBody>
      </p:sp>
      <p:sp>
        <p:nvSpPr>
          <p:cNvPr id="17" name="Seta: para a Esquerda e para Cima 16">
            <a:extLst>
              <a:ext uri="{FF2B5EF4-FFF2-40B4-BE49-F238E27FC236}">
                <a16:creationId xmlns:a16="http://schemas.microsoft.com/office/drawing/2014/main" id="{05183347-A203-49A1-A757-6B012E2DFFB6}"/>
              </a:ext>
            </a:extLst>
          </p:cNvPr>
          <p:cNvSpPr/>
          <p:nvPr/>
        </p:nvSpPr>
        <p:spPr>
          <a:xfrm>
            <a:off x="3010304" y="2154398"/>
            <a:ext cx="626976" cy="3392628"/>
          </a:xfrm>
          <a:prstGeom prst="leftUpArrow">
            <a:avLst>
              <a:gd name="adj1" fmla="val 25000"/>
              <a:gd name="adj2" fmla="val 23680"/>
              <a:gd name="adj3" fmla="val 25000"/>
            </a:avLst>
          </a:prstGeom>
          <a:solidFill>
            <a:srgbClr val="E6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Seta: para a Esquerda e para Cima 24">
            <a:extLst>
              <a:ext uri="{FF2B5EF4-FFF2-40B4-BE49-F238E27FC236}">
                <a16:creationId xmlns:a16="http://schemas.microsoft.com/office/drawing/2014/main" id="{63C57F13-CEBF-4174-B6E1-B88545664C98}"/>
              </a:ext>
            </a:extLst>
          </p:cNvPr>
          <p:cNvSpPr/>
          <p:nvPr/>
        </p:nvSpPr>
        <p:spPr>
          <a:xfrm flipH="1">
            <a:off x="8723806" y="2345365"/>
            <a:ext cx="557956" cy="1632275"/>
          </a:xfrm>
          <a:prstGeom prst="leftUpArrow">
            <a:avLst/>
          </a:prstGeom>
          <a:solidFill>
            <a:srgbClr val="E6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777CCFC-F22B-4129-9145-71BB25006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8" y="2426357"/>
            <a:ext cx="1992023" cy="3916318"/>
          </a:xfrm>
          <a:prstGeom prst="rect">
            <a:avLst/>
          </a:prstGeom>
        </p:spPr>
      </p:pic>
      <p:pic>
        <p:nvPicPr>
          <p:cNvPr id="10" name="Imagem 9" descr="Tela de celular&#10;&#10;Descrição gerada automaticamente">
            <a:extLst>
              <a:ext uri="{FF2B5EF4-FFF2-40B4-BE49-F238E27FC236}">
                <a16:creationId xmlns:a16="http://schemas.microsoft.com/office/drawing/2014/main" id="{E99D0CAC-0D92-4FCC-B587-D36F84699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19" y="2398364"/>
            <a:ext cx="2005232" cy="394629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B83FEF-F978-466B-9582-2DFE6921B17A}"/>
              </a:ext>
            </a:extLst>
          </p:cNvPr>
          <p:cNvSpPr txBox="1"/>
          <p:nvPr/>
        </p:nvSpPr>
        <p:spPr>
          <a:xfrm>
            <a:off x="161868" y="1031459"/>
            <a:ext cx="4358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pt-BR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O Aplicativo possui uma tela de cadastro, requerendo o e-mail, nome de usuário e senha. 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1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9A2E41D-132A-4016-B69D-F98949B318D5}"/>
              </a:ext>
            </a:extLst>
          </p:cNvPr>
          <p:cNvSpPr/>
          <p:nvPr/>
        </p:nvSpPr>
        <p:spPr>
          <a:xfrm>
            <a:off x="8976312" y="-1821268"/>
            <a:ext cx="3642536" cy="3642536"/>
          </a:xfrm>
          <a:prstGeom prst="ellipse">
            <a:avLst/>
          </a:prstGeom>
          <a:gradFill>
            <a:gsLst>
              <a:gs pos="0">
                <a:srgbClr val="FF2255"/>
              </a:gs>
              <a:gs pos="35000">
                <a:srgbClr val="E61C49"/>
              </a:gs>
              <a:gs pos="65000">
                <a:srgbClr val="CD153E"/>
              </a:gs>
              <a:gs pos="100000">
                <a:srgbClr val="9D07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EF862E-F400-4E30-A851-D039FEBC2451}"/>
              </a:ext>
            </a:extLst>
          </p:cNvPr>
          <p:cNvSpPr/>
          <p:nvPr/>
        </p:nvSpPr>
        <p:spPr>
          <a:xfrm>
            <a:off x="0" y="831850"/>
            <a:ext cx="12192000" cy="607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0B8AC-9133-405E-8E49-69805695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77992"/>
            <a:ext cx="10153208" cy="660400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effectLst/>
                <a:latin typeface="Montserrat ExtraBold" panose="00000900000000000000" pitchFamily="2" charset="0"/>
                <a:ea typeface="Roboto" panose="02000000000000000000" pitchFamily="2" charset="0"/>
              </a:rPr>
              <a:t>CRIANDO SUA CONTA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07D75C-95A5-4FCD-BB33-1D5201696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6" y="67086"/>
            <a:ext cx="682213" cy="68221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524411C-DDA6-4B47-88CD-CDD1BE8A4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066" y="1144317"/>
            <a:ext cx="7366651" cy="542105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BF8D1B5-977E-46CB-BFE8-528792A03822}"/>
              </a:ext>
            </a:extLst>
          </p:cNvPr>
          <p:cNvSpPr txBox="1"/>
          <p:nvPr/>
        </p:nvSpPr>
        <p:spPr>
          <a:xfrm>
            <a:off x="755066" y="3233827"/>
            <a:ext cx="39317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O usuário pode escolher dentre diversas áreas e temas, moldando suas preferências de conteúdo, que serão utilizadas para um feed customizado com publicações correspondentes. As preferências também levarão ao usuário propagandas personalizadas.</a:t>
            </a:r>
          </a:p>
        </p:txBody>
      </p:sp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694BA22-9357-4F75-B66A-CD4F54E11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96" y="1024691"/>
            <a:ext cx="2831638" cy="5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0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9A2E41D-132A-4016-B69D-F98949B318D5}"/>
              </a:ext>
            </a:extLst>
          </p:cNvPr>
          <p:cNvSpPr/>
          <p:nvPr/>
        </p:nvSpPr>
        <p:spPr>
          <a:xfrm>
            <a:off x="8976312" y="-1821268"/>
            <a:ext cx="3642536" cy="3642536"/>
          </a:xfrm>
          <a:prstGeom prst="ellipse">
            <a:avLst/>
          </a:prstGeom>
          <a:gradFill>
            <a:gsLst>
              <a:gs pos="0">
                <a:srgbClr val="FF2255"/>
              </a:gs>
              <a:gs pos="35000">
                <a:srgbClr val="E61C49"/>
              </a:gs>
              <a:gs pos="65000">
                <a:srgbClr val="CD153E"/>
              </a:gs>
              <a:gs pos="100000">
                <a:srgbClr val="9D07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EF862E-F400-4E30-A851-D039FEBC2451}"/>
              </a:ext>
            </a:extLst>
          </p:cNvPr>
          <p:cNvSpPr/>
          <p:nvPr/>
        </p:nvSpPr>
        <p:spPr>
          <a:xfrm>
            <a:off x="0" y="831850"/>
            <a:ext cx="12192000" cy="607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0B8AC-9133-405E-8E49-69805695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77992"/>
            <a:ext cx="10153208" cy="660400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effectLst/>
                <a:latin typeface="Montserrat ExtraBold" panose="00000900000000000000" pitchFamily="2" charset="0"/>
                <a:ea typeface="Roboto" panose="02000000000000000000" pitchFamily="2" charset="0"/>
              </a:rPr>
              <a:t>COMUNIDADES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07D75C-95A5-4FCD-BB33-1D5201696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6" y="67086"/>
            <a:ext cx="682213" cy="682213"/>
          </a:xfrm>
          <a:prstGeom prst="rect">
            <a:avLst/>
          </a:prstGeom>
        </p:spPr>
      </p:pic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3B5BCA97-9BB1-4F40-B5D5-A44E833D12C6}"/>
              </a:ext>
            </a:extLst>
          </p:cNvPr>
          <p:cNvSpPr/>
          <p:nvPr/>
        </p:nvSpPr>
        <p:spPr>
          <a:xfrm>
            <a:off x="806242" y="4399285"/>
            <a:ext cx="1936759" cy="781586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Montserrat ExtraBold" panose="00000900000000000000" pitchFamily="2" charset="0"/>
              </a:rPr>
              <a:t>LIVROS</a:t>
            </a:r>
          </a:p>
        </p:txBody>
      </p:sp>
      <p:pic>
        <p:nvPicPr>
          <p:cNvPr id="10" name="Gráfico 9" descr="Um quadrado feito de pontos">
            <a:extLst>
              <a:ext uri="{FF2B5EF4-FFF2-40B4-BE49-F238E27FC236}">
                <a16:creationId xmlns:a16="http://schemas.microsoft.com/office/drawing/2014/main" id="{117594CF-C4D0-46A7-A9DA-E55E33DE8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5041" y="605761"/>
            <a:ext cx="2734453" cy="2734453"/>
          </a:xfrm>
          <a:prstGeom prst="rect">
            <a:avLst/>
          </a:prstGeom>
        </p:spPr>
      </p:pic>
      <p:pic>
        <p:nvPicPr>
          <p:cNvPr id="22" name="Gráfico 21" descr="Um quadrado feito de pontos">
            <a:extLst>
              <a:ext uri="{FF2B5EF4-FFF2-40B4-BE49-F238E27FC236}">
                <a16:creationId xmlns:a16="http://schemas.microsoft.com/office/drawing/2014/main" id="{49084963-27A5-41D8-B806-91C0705FC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5041" y="1972987"/>
            <a:ext cx="2734453" cy="273445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74A4C7C7-BF24-4ED1-9371-5F5FD8A53BBD}"/>
              </a:ext>
            </a:extLst>
          </p:cNvPr>
          <p:cNvSpPr txBox="1"/>
          <p:nvPr/>
        </p:nvSpPr>
        <p:spPr>
          <a:xfrm>
            <a:off x="6294121" y="5180871"/>
            <a:ext cx="5437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Baseado nas preferências do usuário, o app mostra comunidades referentes aos temas.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2B8E941-2A9E-4349-9CFF-10A5318E2A34}"/>
              </a:ext>
            </a:extLst>
          </p:cNvPr>
          <p:cNvSpPr txBox="1"/>
          <p:nvPr/>
        </p:nvSpPr>
        <p:spPr>
          <a:xfrm>
            <a:off x="687119" y="1137684"/>
            <a:ext cx="5588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pt-B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As comunidades possuem seus respectivos temas e assuntos, com chats e um feed próprio, mostrando todas as publicações de membros de forma atualizada.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569F3527-1E93-4017-91EF-C4D958E98F2A}"/>
              </a:ext>
            </a:extLst>
          </p:cNvPr>
          <p:cNvSpPr/>
          <p:nvPr/>
        </p:nvSpPr>
        <p:spPr>
          <a:xfrm>
            <a:off x="3486089" y="2738028"/>
            <a:ext cx="3390193" cy="1483568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Montserrat ExtraBold" panose="00000900000000000000" pitchFamily="2" charset="0"/>
              </a:rPr>
              <a:t>ANIMES</a:t>
            </a: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30A6139A-B8AA-451B-9D33-198449C681A0}"/>
              </a:ext>
            </a:extLst>
          </p:cNvPr>
          <p:cNvSpPr/>
          <p:nvPr/>
        </p:nvSpPr>
        <p:spPr>
          <a:xfrm>
            <a:off x="5536773" y="4190882"/>
            <a:ext cx="1936759" cy="78158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Montserrat ExtraBold" panose="00000900000000000000" pitchFamily="2" charset="0"/>
              </a:rPr>
              <a:t>SÉRIES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FB0537C5-511F-4229-B5B6-DD08CAB0D712}"/>
              </a:ext>
            </a:extLst>
          </p:cNvPr>
          <p:cNvSpPr/>
          <p:nvPr/>
        </p:nvSpPr>
        <p:spPr>
          <a:xfrm>
            <a:off x="2351296" y="4078455"/>
            <a:ext cx="3676261" cy="1483568"/>
          </a:xfrm>
          <a:prstGeom prst="roundRect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Montserrat ExtraBold" panose="00000900000000000000" pitchFamily="2" charset="0"/>
              </a:rPr>
              <a:t>MÚSICA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6D37CB6D-3988-4A08-B407-92056CEF0BEA}"/>
              </a:ext>
            </a:extLst>
          </p:cNvPr>
          <p:cNvSpPr/>
          <p:nvPr/>
        </p:nvSpPr>
        <p:spPr>
          <a:xfrm>
            <a:off x="1409233" y="3048803"/>
            <a:ext cx="3166228" cy="1483568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Montserrat ExtraBold" panose="00000900000000000000" pitchFamily="2" charset="0"/>
              </a:rPr>
              <a:t>GAMES</a:t>
            </a:r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BF3FA93-201C-40BE-B46F-F35448869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64" y="986664"/>
            <a:ext cx="2027367" cy="39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5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7" grpId="0" animBg="1"/>
      <p:bldP spid="58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9A2E41D-132A-4016-B69D-F98949B318D5}"/>
              </a:ext>
            </a:extLst>
          </p:cNvPr>
          <p:cNvSpPr/>
          <p:nvPr/>
        </p:nvSpPr>
        <p:spPr>
          <a:xfrm>
            <a:off x="8976312" y="-1821268"/>
            <a:ext cx="3642536" cy="3642536"/>
          </a:xfrm>
          <a:prstGeom prst="ellipse">
            <a:avLst/>
          </a:prstGeom>
          <a:gradFill>
            <a:gsLst>
              <a:gs pos="0">
                <a:srgbClr val="FF2255"/>
              </a:gs>
              <a:gs pos="35000">
                <a:srgbClr val="E61C49"/>
              </a:gs>
              <a:gs pos="65000">
                <a:srgbClr val="CD153E"/>
              </a:gs>
              <a:gs pos="100000">
                <a:srgbClr val="9D07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EF862E-F400-4E30-A851-D039FEBC2451}"/>
              </a:ext>
            </a:extLst>
          </p:cNvPr>
          <p:cNvSpPr/>
          <p:nvPr/>
        </p:nvSpPr>
        <p:spPr>
          <a:xfrm>
            <a:off x="0" y="831850"/>
            <a:ext cx="12192000" cy="607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0B8AC-9133-405E-8E49-69805695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77992"/>
            <a:ext cx="10153208" cy="660400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effectLst/>
                <a:latin typeface="Montserrat ExtraBold" panose="00000900000000000000" pitchFamily="2" charset="0"/>
                <a:ea typeface="Roboto" panose="02000000000000000000" pitchFamily="2" charset="0"/>
              </a:rPr>
              <a:t>CRIANDO COMUNIDADES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4C6C4231-BBF7-498A-B1E9-715541019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2914" y="1903819"/>
            <a:ext cx="6938563" cy="44322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C07D75C-95A5-4FCD-BB33-1D5201696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6" y="67086"/>
            <a:ext cx="682213" cy="682213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E3AA696-3A88-4AE6-B17A-4DCD1816FDD5}"/>
              </a:ext>
            </a:extLst>
          </p:cNvPr>
          <p:cNvSpPr/>
          <p:nvPr/>
        </p:nvSpPr>
        <p:spPr>
          <a:xfrm>
            <a:off x="5869710" y="3445534"/>
            <a:ext cx="1789649" cy="513183"/>
          </a:xfrm>
          <a:prstGeom prst="roundRect">
            <a:avLst/>
          </a:prstGeom>
          <a:solidFill>
            <a:srgbClr val="E6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</a:rPr>
              <a:t>Tema(s)</a:t>
            </a:r>
          </a:p>
        </p:txBody>
      </p:sp>
      <p:sp>
        <p:nvSpPr>
          <p:cNvPr id="15" name="Seta: Curva para Cima 14">
            <a:extLst>
              <a:ext uri="{FF2B5EF4-FFF2-40B4-BE49-F238E27FC236}">
                <a16:creationId xmlns:a16="http://schemas.microsoft.com/office/drawing/2014/main" id="{0C26C54A-51A4-452E-9EA2-EAEDD47A364B}"/>
              </a:ext>
            </a:extLst>
          </p:cNvPr>
          <p:cNvSpPr/>
          <p:nvPr/>
        </p:nvSpPr>
        <p:spPr>
          <a:xfrm rot="20496916" flipV="1">
            <a:off x="3385215" y="2020495"/>
            <a:ext cx="3674941" cy="2042368"/>
          </a:xfrm>
          <a:prstGeom prst="curvedUpArrow">
            <a:avLst/>
          </a:prstGeom>
          <a:solidFill>
            <a:srgbClr val="BD1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8031BAE-E60F-4ADD-B379-E1CA41E53DA8}"/>
              </a:ext>
            </a:extLst>
          </p:cNvPr>
          <p:cNvSpPr/>
          <p:nvPr/>
        </p:nvSpPr>
        <p:spPr>
          <a:xfrm>
            <a:off x="3352434" y="4264982"/>
            <a:ext cx="1789649" cy="513183"/>
          </a:xfrm>
          <a:prstGeom prst="roundRect">
            <a:avLst/>
          </a:prstGeom>
          <a:solidFill>
            <a:srgbClr val="E6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</a:rPr>
              <a:t>Privacidade</a:t>
            </a:r>
          </a:p>
        </p:txBody>
      </p:sp>
      <p:sp>
        <p:nvSpPr>
          <p:cNvPr id="17" name="Seta: Curva para Cima 16">
            <a:extLst>
              <a:ext uri="{FF2B5EF4-FFF2-40B4-BE49-F238E27FC236}">
                <a16:creationId xmlns:a16="http://schemas.microsoft.com/office/drawing/2014/main" id="{6FE7B829-8122-42E8-8FED-7BC10B5B83B9}"/>
              </a:ext>
            </a:extLst>
          </p:cNvPr>
          <p:cNvSpPr/>
          <p:nvPr/>
        </p:nvSpPr>
        <p:spPr>
          <a:xfrm rot="1261500">
            <a:off x="263365" y="4033377"/>
            <a:ext cx="3621932" cy="1732997"/>
          </a:xfrm>
          <a:prstGeom prst="curvedUpArrow">
            <a:avLst/>
          </a:prstGeom>
          <a:solidFill>
            <a:srgbClr val="BD1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2DE693D4-D88A-4202-A571-7DF49B867E4E}"/>
              </a:ext>
            </a:extLst>
          </p:cNvPr>
          <p:cNvSpPr/>
          <p:nvPr/>
        </p:nvSpPr>
        <p:spPr>
          <a:xfrm>
            <a:off x="629775" y="3128399"/>
            <a:ext cx="1530705" cy="513183"/>
          </a:xfrm>
          <a:prstGeom prst="roundRect">
            <a:avLst/>
          </a:prstGeom>
          <a:solidFill>
            <a:srgbClr val="E61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</a:rPr>
              <a:t>Nome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E8C2FAA-7DC9-426A-8FE0-E90D5961FE1F}"/>
              </a:ext>
            </a:extLst>
          </p:cNvPr>
          <p:cNvSpPr txBox="1"/>
          <p:nvPr/>
        </p:nvSpPr>
        <p:spPr>
          <a:xfrm>
            <a:off x="309089" y="989882"/>
            <a:ext cx="562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</a:t>
            </a:r>
            <a:r>
              <a:rPr lang="pt-BR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Para criar uma comunidade deve-se escolher o nome, privacidade e temas. </a:t>
            </a:r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comunidade será customizável, podendo criar chats, salas de debate, editar capas, fotos e muito mais.</a:t>
            </a:r>
            <a:endParaRPr lang="pt-BR" b="0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573F542-1D87-4BFA-A871-2C810AE6B60A}"/>
              </a:ext>
            </a:extLst>
          </p:cNvPr>
          <p:cNvSpPr txBox="1"/>
          <p:nvPr/>
        </p:nvSpPr>
        <p:spPr>
          <a:xfrm>
            <a:off x="3916315" y="4860716"/>
            <a:ext cx="2758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Comunidades privadas só poderão ser acessadas via convite.</a:t>
            </a:r>
          </a:p>
        </p:txBody>
      </p:sp>
    </p:spTree>
    <p:extLst>
      <p:ext uri="{BB962C8B-B14F-4D97-AF65-F5344CB8AC3E}">
        <p14:creationId xmlns:p14="http://schemas.microsoft.com/office/powerpoint/2010/main" val="171917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D9A2E41D-132A-4016-B69D-F98949B318D5}"/>
              </a:ext>
            </a:extLst>
          </p:cNvPr>
          <p:cNvSpPr/>
          <p:nvPr/>
        </p:nvSpPr>
        <p:spPr>
          <a:xfrm>
            <a:off x="8976312" y="-1821268"/>
            <a:ext cx="3642536" cy="3642536"/>
          </a:xfrm>
          <a:prstGeom prst="ellipse">
            <a:avLst/>
          </a:prstGeom>
          <a:gradFill>
            <a:gsLst>
              <a:gs pos="0">
                <a:srgbClr val="FF2255"/>
              </a:gs>
              <a:gs pos="35000">
                <a:srgbClr val="E61C49"/>
              </a:gs>
              <a:gs pos="65000">
                <a:srgbClr val="CD153E"/>
              </a:gs>
              <a:gs pos="100000">
                <a:srgbClr val="9D07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2EF862E-F400-4E30-A851-D039FEBC2451}"/>
              </a:ext>
            </a:extLst>
          </p:cNvPr>
          <p:cNvSpPr/>
          <p:nvPr/>
        </p:nvSpPr>
        <p:spPr>
          <a:xfrm>
            <a:off x="0" y="831850"/>
            <a:ext cx="12192000" cy="607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50B8AC-9133-405E-8E49-69805695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77992"/>
            <a:ext cx="10153208" cy="660400"/>
          </a:xfrm>
        </p:spPr>
        <p:txBody>
          <a:bodyPr>
            <a:normAutofit/>
          </a:bodyPr>
          <a:lstStyle/>
          <a:p>
            <a:pPr algn="l"/>
            <a:r>
              <a:rPr lang="pt-BR" sz="3200" dirty="0">
                <a:effectLst/>
                <a:latin typeface="Montserrat ExtraBold" panose="00000900000000000000" pitchFamily="2" charset="0"/>
                <a:ea typeface="Roboto" panose="02000000000000000000" pitchFamily="2" charset="0"/>
              </a:rPr>
              <a:t>INTERAGIR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07D75C-95A5-4FCD-BB33-1D5201696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6" y="67086"/>
            <a:ext cx="682213" cy="682213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E8C2FAA-7DC9-426A-8FE0-E90D5961FE1F}"/>
              </a:ext>
            </a:extLst>
          </p:cNvPr>
          <p:cNvSpPr txBox="1"/>
          <p:nvPr/>
        </p:nvSpPr>
        <p:spPr>
          <a:xfrm>
            <a:off x="571872" y="1419636"/>
            <a:ext cx="562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No app você possuirá um feed personalizado ao seu gosto e uma aba contendo suas comunidades onde poderá interagir como quiser, além de uma barra de pesquisa.</a:t>
            </a:r>
            <a:endParaRPr lang="pt-BR" b="0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0159EA5-E437-4905-9BEC-C4247E19D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1883" y="1316811"/>
            <a:ext cx="5266325" cy="315757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74DC5DC-7183-4D84-BA71-4712A73EC418}"/>
              </a:ext>
            </a:extLst>
          </p:cNvPr>
          <p:cNvSpPr txBox="1"/>
          <p:nvPr/>
        </p:nvSpPr>
        <p:spPr>
          <a:xfrm>
            <a:off x="2208955" y="5306055"/>
            <a:ext cx="5624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	Poderá também compartilhar postagens e textos entre comunidades. Compartilhando informações, também como conhecendo novas pessoas.</a:t>
            </a:r>
            <a:endParaRPr lang="pt-BR" b="0" i="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4BE959D2-4F43-496E-B890-9B5EA7CBB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354" y="4098648"/>
            <a:ext cx="2815526" cy="2414815"/>
          </a:xfrm>
          <a:prstGeom prst="rect">
            <a:avLst/>
          </a:prstGeom>
        </p:spPr>
      </p:pic>
      <p:sp>
        <p:nvSpPr>
          <p:cNvPr id="26" name="Seta: de Cima para Baixo 25">
            <a:extLst>
              <a:ext uri="{FF2B5EF4-FFF2-40B4-BE49-F238E27FC236}">
                <a16:creationId xmlns:a16="http://schemas.microsoft.com/office/drawing/2014/main" id="{92D0A441-EE73-444B-ACC3-8B94F10948CC}"/>
              </a:ext>
            </a:extLst>
          </p:cNvPr>
          <p:cNvSpPr/>
          <p:nvPr/>
        </p:nvSpPr>
        <p:spPr>
          <a:xfrm>
            <a:off x="4511040" y="2482476"/>
            <a:ext cx="640080" cy="2592632"/>
          </a:xfrm>
          <a:prstGeom prst="upDownArrow">
            <a:avLst/>
          </a:prstGeom>
          <a:solidFill>
            <a:srgbClr val="E61C49"/>
          </a:solidFill>
          <a:ln>
            <a:solidFill>
              <a:srgbClr val="E61C4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55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6EE89D98-C14B-410A-86A8-7A13A68774EC}"/>
              </a:ext>
            </a:extLst>
          </p:cNvPr>
          <p:cNvSpPr/>
          <p:nvPr/>
        </p:nvSpPr>
        <p:spPr>
          <a:xfrm>
            <a:off x="3656941" y="1077879"/>
            <a:ext cx="4878118" cy="4878118"/>
          </a:xfrm>
          <a:prstGeom prst="ellipse">
            <a:avLst/>
          </a:prstGeom>
          <a:gradFill>
            <a:gsLst>
              <a:gs pos="0">
                <a:srgbClr val="FF2255"/>
              </a:gs>
              <a:gs pos="35000">
                <a:srgbClr val="E61C49"/>
              </a:gs>
              <a:gs pos="65000">
                <a:srgbClr val="CD153E"/>
              </a:gs>
              <a:gs pos="100000">
                <a:srgbClr val="9D07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82C12E1-C43D-45EB-A5FF-ABBAF1A65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33" y="196684"/>
            <a:ext cx="839059" cy="83905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88A19F7-0378-46F4-814E-C9244E0B1CA2}"/>
              </a:ext>
            </a:extLst>
          </p:cNvPr>
          <p:cNvSpPr txBox="1"/>
          <p:nvPr/>
        </p:nvSpPr>
        <p:spPr>
          <a:xfrm>
            <a:off x="5154392" y="245532"/>
            <a:ext cx="310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err="1">
                <a:latin typeface="Strasua" panose="04010400000000000000" pitchFamily="82" charset="0"/>
              </a:rPr>
              <a:t>Aiconn</a:t>
            </a:r>
            <a:endParaRPr lang="pt-BR" sz="4800" dirty="0">
              <a:latin typeface="Strasua" panose="04010400000000000000" pitchFamily="82" charset="0"/>
            </a:endParaRPr>
          </a:p>
        </p:txBody>
      </p:sp>
      <p:pic>
        <p:nvPicPr>
          <p:cNvPr id="8" name="Imagem 7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0897494-320A-4C17-954F-5CF45F860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57" y="1226050"/>
            <a:ext cx="2239285" cy="440243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6A10333-CC70-4018-84F5-2A9F4574B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2" y="2031999"/>
            <a:ext cx="1576089" cy="309859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Imagem 11" descr="Tela de celular&#10;&#10;Descrição gerada automaticamente">
            <a:extLst>
              <a:ext uri="{FF2B5EF4-FFF2-40B4-BE49-F238E27FC236}">
                <a16:creationId xmlns:a16="http://schemas.microsoft.com/office/drawing/2014/main" id="{22A83595-310A-4D2C-BEE4-EA0F0893C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49" y="1723943"/>
            <a:ext cx="1732782" cy="341011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Imagem 13" descr="Tela de celular&#10;&#10;Descrição gerada automaticamente">
            <a:extLst>
              <a:ext uri="{FF2B5EF4-FFF2-40B4-BE49-F238E27FC236}">
                <a16:creationId xmlns:a16="http://schemas.microsoft.com/office/drawing/2014/main" id="{EC1C26CD-E33D-420E-815A-13D734D16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299" y="2031999"/>
            <a:ext cx="1576089" cy="309859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6" name="Imagem 1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D2275DB-FD4E-4015-AC77-8F6112830B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67" y="1723943"/>
            <a:ext cx="1732781" cy="34066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46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442</TotalTime>
  <Words>324</Words>
  <Application>Microsoft Office PowerPoint</Application>
  <PresentationFormat>Widescreen</PresentationFormat>
  <Paragraphs>33</Paragraphs>
  <Slides>8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Ardósia</vt:lpstr>
      <vt:lpstr>Apresentação do PowerPoint</vt:lpstr>
      <vt:lpstr>O QUE É O AICONN?</vt:lpstr>
      <vt:lpstr>CRIANDO SUA CONTA</vt:lpstr>
      <vt:lpstr>CRIANDO SUA CONTA</vt:lpstr>
      <vt:lpstr>COMUNIDADES</vt:lpstr>
      <vt:lpstr>CRIANDO COMUNIDADES</vt:lpstr>
      <vt:lpstr>INTERAGIR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Caetano Totti</dc:creator>
  <cp:lastModifiedBy>victor ferri</cp:lastModifiedBy>
  <cp:revision>10</cp:revision>
  <dcterms:created xsi:type="dcterms:W3CDTF">2021-05-08T17:39:48Z</dcterms:created>
  <dcterms:modified xsi:type="dcterms:W3CDTF">2021-05-14T21:45:19Z</dcterms:modified>
</cp:coreProperties>
</file>